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70" r:id="rId13"/>
    <p:sldId id="683" r:id="rId14"/>
    <p:sldId id="675" r:id="rId15"/>
    <p:sldId id="682" r:id="rId16"/>
    <p:sldId id="680" r:id="rId17"/>
    <p:sldId id="681" r:id="rId18"/>
    <p:sldId id="677" r:id="rId19"/>
    <p:sldId id="606" r:id="rId20"/>
    <p:sldId id="593" r:id="rId21"/>
    <p:sldId id="627" r:id="rId22"/>
    <p:sldId id="626" r:id="rId23"/>
    <p:sldId id="621" r:id="rId24"/>
    <p:sldId id="622" r:id="rId25"/>
    <p:sldId id="636" r:id="rId26"/>
    <p:sldId id="591" r:id="rId27"/>
    <p:sldId id="583" r:id="rId28"/>
    <p:sldId id="618" r:id="rId29"/>
    <p:sldId id="619" r:id="rId30"/>
    <p:sldId id="611" r:id="rId31"/>
    <p:sldId id="616" r:id="rId32"/>
    <p:sldId id="630" r:id="rId33"/>
    <p:sldId id="656" r:id="rId34"/>
    <p:sldId id="674" r:id="rId35"/>
    <p:sldId id="660" r:id="rId36"/>
    <p:sldId id="673" r:id="rId37"/>
    <p:sldId id="664" r:id="rId38"/>
    <p:sldId id="665" r:id="rId39"/>
    <p:sldId id="684" r:id="rId40"/>
    <p:sldId id="582" r:id="rId41"/>
    <p:sldId id="384" r:id="rId42"/>
    <p:sldId id="602" r:id="rId43"/>
    <p:sldId id="609" r:id="rId44"/>
    <p:sldId id="678" r:id="rId45"/>
    <p:sldId id="658" r:id="rId46"/>
    <p:sldId id="652" r:id="rId47"/>
    <p:sldId id="639" r:id="rId48"/>
    <p:sldId id="640" r:id="rId49"/>
    <p:sldId id="644" r:id="rId50"/>
    <p:sldId id="662" r:id="rId51"/>
    <p:sldId id="651" r:id="rId52"/>
    <p:sldId id="668" r:id="rId53"/>
    <p:sldId id="666" r:id="rId54"/>
    <p:sldId id="659" r:id="rId55"/>
    <p:sldId id="676" r:id="rId56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0000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8" autoAdjust="0"/>
    <p:restoredTop sz="95507" autoAdjust="0"/>
  </p:normalViewPr>
  <p:slideViewPr>
    <p:cSldViewPr>
      <p:cViewPr>
        <p:scale>
          <a:sx n="130" d="100"/>
          <a:sy n="130" d="100"/>
        </p:scale>
        <p:origin x="896" y="-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90" d="100"/>
        <a:sy n="19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2019/6/18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2019/6/18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63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976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with average/</a:t>
            </a:r>
            <a:r>
              <a:rPr kumimoji="1" lang="zh-TW" altLang="en-US" dirty="0"/>
              <a:t> </a:t>
            </a:r>
            <a:r>
              <a:rPr kumimoji="1" lang="en-US" altLang="zh-TW" dirty="0"/>
              <a:t>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Triplet-loss</a:t>
            </a:r>
            <a:r>
              <a:rPr kumimoji="1" lang="zh-CN" altLang="en-US" dirty="0"/>
              <a:t>會很難收斂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L-softmax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加大了原來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的學習難度。借用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的思想來理解的話，如果原來的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是只要支持向量和分類面的距離大於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就算分類效果比較好了，那麼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L-softmax loss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就是需要距離達到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是正整數）才算分類效果比較好了。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A-softmax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則是進一步將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投影到超球面上，可以學到超球面上角度的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br>
              <a:rPr kumimoji="1" lang="en-US" altLang="zh-TW" dirty="0"/>
            </a:br>
            <a:r>
              <a:rPr kumimoji="1" lang="en-US" altLang="zh-TW" dirty="0"/>
              <a:t>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人臉辨識可以當作一個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的過程</a:t>
            </a:r>
            <a:endParaRPr kumimoji="1" lang="en-US" altLang="zh-CN" dirty="0"/>
          </a:p>
          <a:p>
            <a:r>
              <a:rPr kumimoji="1" lang="zh-TW" altLang="en-US" dirty="0"/>
              <a:t>如果我們的</a:t>
            </a:r>
            <a:r>
              <a:rPr kumimoji="1" lang="en-US" altLang="zh-TW" dirty="0"/>
              <a:t>query</a:t>
            </a:r>
            <a:r>
              <a:rPr kumimoji="1" lang="zh-CN" altLang="en-US" dirty="0"/>
              <a:t>是</a:t>
            </a:r>
            <a:r>
              <a:rPr kumimoji="1" lang="en-US" altLang="zh-CN" dirty="0"/>
              <a:t>q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我們只看</a:t>
            </a:r>
            <a:r>
              <a:rPr kumimoji="1" lang="en-US" altLang="zh-CN" dirty="0"/>
              <a:t>top2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 Q</a:t>
            </a:r>
            <a:r>
              <a:rPr kumimoji="1" lang="zh-CN" altLang="en-US" dirty="0"/>
              <a:t>的鄰居就是</a:t>
            </a:r>
            <a:r>
              <a:rPr kumimoji="1" lang="en-US" altLang="zh-CN" dirty="0"/>
              <a:t>d a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q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reciprocal nearest neighbor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d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因為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nearest neighbor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q</a:t>
            </a:r>
            <a:r>
              <a:rPr kumimoji="1" lang="zh-CN" altLang="en-US" dirty="0"/>
              <a:t>但是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的沒有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可以理解為</a:t>
            </a:r>
            <a:r>
              <a:rPr kumimoji="1" lang="en-US" altLang="zh-CN" dirty="0"/>
              <a:t>a</a:t>
            </a:r>
            <a:r>
              <a:rPr kumimoji="1" lang="zh-CN" altLang="en-US" dirty="0"/>
              <a:t>可能是另外一群</a:t>
            </a:r>
            <a:r>
              <a:rPr kumimoji="1" lang="en-US" altLang="zh-CN" dirty="0"/>
              <a:t>nodes</a:t>
            </a:r>
            <a:r>
              <a:rPr kumimoji="1" lang="zh-CN" altLang="en-US" dirty="0"/>
              <a:t>而</a:t>
            </a:r>
            <a:r>
              <a:rPr kumimoji="1" lang="en-US" altLang="zh-CN" dirty="0"/>
              <a:t>d</a:t>
            </a:r>
            <a:r>
              <a:rPr kumimoji="1" lang="zh-CN" altLang="en-US" dirty="0"/>
              <a:t>則是比較接近</a:t>
            </a:r>
            <a:r>
              <a:rPr kumimoji="1" lang="en-US" altLang="zh-CN" dirty="0"/>
              <a:t>q</a:t>
            </a:r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也可以得到更多資訊確認這個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是不是跟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同一群的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我們的想法是從這個衍生，使用兩個不同的</a:t>
            </a:r>
            <a:r>
              <a:rPr kumimoji="1" lang="en-US" altLang="zh-CN" dirty="0"/>
              <a:t>similarity </a:t>
            </a:r>
            <a:r>
              <a:rPr lang="en-US" altLang="zh-TW" dirty="0"/>
              <a:t>measurements </a:t>
            </a:r>
            <a:r>
              <a:rPr lang="zh-CN" altLang="en-US" dirty="0"/>
              <a:t>可以降低維度災難的影響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54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13" Type="http://schemas.openxmlformats.org/officeDocument/2006/relationships/image" Target="../media/image35.tiff"/><Relationship Id="rId18" Type="http://schemas.openxmlformats.org/officeDocument/2006/relationships/image" Target="../media/image36.png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12" Type="http://schemas.openxmlformats.org/officeDocument/2006/relationships/image" Target="../media/image34.tiff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27.tiff"/><Relationship Id="rId15" Type="http://schemas.openxmlformats.org/officeDocument/2006/relationships/image" Target="../media/image36.tiff"/><Relationship Id="rId10" Type="http://schemas.openxmlformats.org/officeDocument/2006/relationships/image" Target="../media/image32.tiff"/><Relationship Id="rId19" Type="http://schemas.openxmlformats.org/officeDocument/2006/relationships/image" Target="../media/image37.png"/><Relationship Id="rId4" Type="http://schemas.openxmlformats.org/officeDocument/2006/relationships/image" Target="../media/image26.tiff"/><Relationship Id="rId9" Type="http://schemas.openxmlformats.org/officeDocument/2006/relationships/image" Target="../media/image31.tiff"/><Relationship Id="rId1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11" Type="http://schemas.openxmlformats.org/officeDocument/2006/relationships/image" Target="../media/image340.png"/><Relationship Id="rId5" Type="http://schemas.microsoft.com/office/2007/relationships/hdphoto" Target="../media/hdphoto1.wdp"/><Relationship Id="rId10" Type="http://schemas.openxmlformats.org/officeDocument/2006/relationships/image" Target="../media/image37.tiff"/><Relationship Id="rId4" Type="http://schemas.openxmlformats.org/officeDocument/2006/relationships/image" Target="../media/image19.png"/><Relationship Id="rId9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39.tiff"/><Relationship Id="rId18" Type="http://schemas.openxmlformats.org/officeDocument/2006/relationships/image" Target="../media/image44.tiff"/><Relationship Id="rId26" Type="http://schemas.openxmlformats.org/officeDocument/2006/relationships/image" Target="../media/image52.tiff"/><Relationship Id="rId3" Type="http://schemas.openxmlformats.org/officeDocument/2006/relationships/image" Target="../media/image18.tiff"/><Relationship Id="rId21" Type="http://schemas.openxmlformats.org/officeDocument/2006/relationships/image" Target="../media/image47.tiff"/><Relationship Id="rId7" Type="http://schemas.openxmlformats.org/officeDocument/2006/relationships/image" Target="../media/image21.tiff"/><Relationship Id="rId12" Type="http://schemas.openxmlformats.org/officeDocument/2006/relationships/image" Target="../media/image38.tiff"/><Relationship Id="rId17" Type="http://schemas.openxmlformats.org/officeDocument/2006/relationships/image" Target="../media/image43.tiff"/><Relationship Id="rId25" Type="http://schemas.openxmlformats.org/officeDocument/2006/relationships/image" Target="../media/image51.tif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.tiff"/><Relationship Id="rId20" Type="http://schemas.openxmlformats.org/officeDocument/2006/relationships/image" Target="../media/image4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11" Type="http://schemas.openxmlformats.org/officeDocument/2006/relationships/image" Target="../media/image340.png"/><Relationship Id="rId24" Type="http://schemas.openxmlformats.org/officeDocument/2006/relationships/image" Target="../media/image50.tiff"/><Relationship Id="rId5" Type="http://schemas.microsoft.com/office/2007/relationships/hdphoto" Target="../media/hdphoto1.wdp"/><Relationship Id="rId15" Type="http://schemas.openxmlformats.org/officeDocument/2006/relationships/image" Target="../media/image41.tiff"/><Relationship Id="rId23" Type="http://schemas.openxmlformats.org/officeDocument/2006/relationships/image" Target="../media/image49.tiff"/><Relationship Id="rId28" Type="http://schemas.openxmlformats.org/officeDocument/2006/relationships/image" Target="../media/image54.tiff"/><Relationship Id="rId10" Type="http://schemas.openxmlformats.org/officeDocument/2006/relationships/image" Target="../media/image37.tiff"/><Relationship Id="rId19" Type="http://schemas.openxmlformats.org/officeDocument/2006/relationships/image" Target="../media/image45.tiff"/><Relationship Id="rId4" Type="http://schemas.openxmlformats.org/officeDocument/2006/relationships/image" Target="../media/image19.png"/><Relationship Id="rId9" Type="http://schemas.openxmlformats.org/officeDocument/2006/relationships/image" Target="../media/image23.tiff"/><Relationship Id="rId14" Type="http://schemas.openxmlformats.org/officeDocument/2006/relationships/image" Target="../media/image40.tiff"/><Relationship Id="rId22" Type="http://schemas.openxmlformats.org/officeDocument/2006/relationships/image" Target="../media/image48.tiff"/><Relationship Id="rId27" Type="http://schemas.openxmlformats.org/officeDocument/2006/relationships/image" Target="../media/image5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57.png"/><Relationship Id="rId18" Type="http://schemas.openxmlformats.org/officeDocument/2006/relationships/image" Target="../media/image41.tiff"/><Relationship Id="rId26" Type="http://schemas.openxmlformats.org/officeDocument/2006/relationships/image" Target="../media/image49.tiff"/><Relationship Id="rId3" Type="http://schemas.openxmlformats.org/officeDocument/2006/relationships/image" Target="../media/image55.png"/><Relationship Id="rId21" Type="http://schemas.openxmlformats.org/officeDocument/2006/relationships/image" Target="../media/image44.tiff"/><Relationship Id="rId7" Type="http://schemas.openxmlformats.org/officeDocument/2006/relationships/image" Target="../media/image20.tiff"/><Relationship Id="rId12" Type="http://schemas.openxmlformats.org/officeDocument/2006/relationships/image" Target="../media/image56.png"/><Relationship Id="rId17" Type="http://schemas.openxmlformats.org/officeDocument/2006/relationships/image" Target="../media/image40.tiff"/><Relationship Id="rId25" Type="http://schemas.openxmlformats.org/officeDocument/2006/relationships/image" Target="../media/image48.tif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29" Type="http://schemas.openxmlformats.org/officeDocument/2006/relationships/image" Target="../media/image52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7.tiff"/><Relationship Id="rId24" Type="http://schemas.openxmlformats.org/officeDocument/2006/relationships/image" Target="../media/image47.tiff"/><Relationship Id="rId32" Type="http://schemas.openxmlformats.org/officeDocument/2006/relationships/image" Target="../media/image59.png"/><Relationship Id="rId5" Type="http://schemas.openxmlformats.org/officeDocument/2006/relationships/image" Target="../media/image19.png"/><Relationship Id="rId15" Type="http://schemas.openxmlformats.org/officeDocument/2006/relationships/image" Target="../media/image38.tiff"/><Relationship Id="rId23" Type="http://schemas.openxmlformats.org/officeDocument/2006/relationships/image" Target="../media/image46.tiff"/><Relationship Id="rId28" Type="http://schemas.openxmlformats.org/officeDocument/2006/relationships/image" Target="../media/image51.tiff"/><Relationship Id="rId10" Type="http://schemas.openxmlformats.org/officeDocument/2006/relationships/image" Target="../media/image23.tiff"/><Relationship Id="rId19" Type="http://schemas.openxmlformats.org/officeDocument/2006/relationships/image" Target="../media/image42.tiff"/><Relationship Id="rId31" Type="http://schemas.openxmlformats.org/officeDocument/2006/relationships/image" Target="../media/image54.tiff"/><Relationship Id="rId4" Type="http://schemas.openxmlformats.org/officeDocument/2006/relationships/image" Target="../media/image18.tiff"/><Relationship Id="rId9" Type="http://schemas.openxmlformats.org/officeDocument/2006/relationships/image" Target="../media/image22.tiff"/><Relationship Id="rId14" Type="http://schemas.openxmlformats.org/officeDocument/2006/relationships/image" Target="../media/image58.png"/><Relationship Id="rId22" Type="http://schemas.openxmlformats.org/officeDocument/2006/relationships/image" Target="../media/image45.tiff"/><Relationship Id="rId27" Type="http://schemas.openxmlformats.org/officeDocument/2006/relationships/image" Target="../media/image50.tiff"/><Relationship Id="rId30" Type="http://schemas.openxmlformats.org/officeDocument/2006/relationships/image" Target="../media/image5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60.tiff"/><Relationship Id="rId7" Type="http://schemas.openxmlformats.org/officeDocument/2006/relationships/image" Target="../media/image62.tiff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11" Type="http://schemas.openxmlformats.org/officeDocument/2006/relationships/image" Target="../media/image65.tiff"/><Relationship Id="rId5" Type="http://schemas.openxmlformats.org/officeDocument/2006/relationships/image" Target="../media/image61.tiff"/><Relationship Id="rId10" Type="http://schemas.openxmlformats.org/officeDocument/2006/relationships/image" Target="../media/image64.tiff"/><Relationship Id="rId4" Type="http://schemas.openxmlformats.org/officeDocument/2006/relationships/image" Target="../media/image34.tiff"/><Relationship Id="rId9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7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tiff"/><Relationship Id="rId13" Type="http://schemas.openxmlformats.org/officeDocument/2006/relationships/image" Target="../media/image89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83.tiff"/><Relationship Id="rId12" Type="http://schemas.openxmlformats.org/officeDocument/2006/relationships/image" Target="../media/image8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tiff"/><Relationship Id="rId11" Type="http://schemas.openxmlformats.org/officeDocument/2006/relationships/image" Target="../media/image87.tiff"/><Relationship Id="rId5" Type="http://schemas.openxmlformats.org/officeDocument/2006/relationships/image" Target="../media/image81.tiff"/><Relationship Id="rId15" Type="http://schemas.openxmlformats.org/officeDocument/2006/relationships/image" Target="../media/image91.tiff"/><Relationship Id="rId10" Type="http://schemas.openxmlformats.org/officeDocument/2006/relationships/image" Target="../media/image86.tiff"/><Relationship Id="rId4" Type="http://schemas.openxmlformats.org/officeDocument/2006/relationships/image" Target="../media/image25.png"/><Relationship Id="rId9" Type="http://schemas.openxmlformats.org/officeDocument/2006/relationships/image" Target="../media/image85.tiff"/><Relationship Id="rId14" Type="http://schemas.openxmlformats.org/officeDocument/2006/relationships/image" Target="../media/image9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tiff"/><Relationship Id="rId3" Type="http://schemas.openxmlformats.org/officeDocument/2006/relationships/image" Target="../media/image94.tiff"/><Relationship Id="rId7" Type="http://schemas.openxmlformats.org/officeDocument/2006/relationships/image" Target="../media/image9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tiff"/><Relationship Id="rId5" Type="http://schemas.openxmlformats.org/officeDocument/2006/relationships/image" Target="../media/image96.tiff"/><Relationship Id="rId4" Type="http://schemas.openxmlformats.org/officeDocument/2006/relationships/image" Target="../media/image9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103.jpg"/><Relationship Id="rId7" Type="http://schemas.openxmlformats.org/officeDocument/2006/relationships/image" Target="../media/image107.jpg"/><Relationship Id="rId12" Type="http://schemas.openxmlformats.org/officeDocument/2006/relationships/image" Target="../media/image1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jpg"/><Relationship Id="rId11" Type="http://schemas.openxmlformats.org/officeDocument/2006/relationships/image" Target="../media/image111.jpg"/><Relationship Id="rId5" Type="http://schemas.openxmlformats.org/officeDocument/2006/relationships/image" Target="../media/image105.jpg"/><Relationship Id="rId10" Type="http://schemas.openxmlformats.org/officeDocument/2006/relationships/image" Target="../media/image110.jpg"/><Relationship Id="rId4" Type="http://schemas.openxmlformats.org/officeDocument/2006/relationships/image" Target="../media/image104.jpg"/><Relationship Id="rId9" Type="http://schemas.openxmlformats.org/officeDocument/2006/relationships/image" Target="../media/image109.jpg"/><Relationship Id="rId14" Type="http://schemas.openxmlformats.org/officeDocument/2006/relationships/image" Target="../media/image114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tiff"/><Relationship Id="rId13" Type="http://schemas.openxmlformats.org/officeDocument/2006/relationships/image" Target="../media/image132.tiff"/><Relationship Id="rId18" Type="http://schemas.openxmlformats.org/officeDocument/2006/relationships/image" Target="../media/image137.tiff"/><Relationship Id="rId3" Type="http://schemas.openxmlformats.org/officeDocument/2006/relationships/image" Target="../media/image122.tiff"/><Relationship Id="rId21" Type="http://schemas.openxmlformats.org/officeDocument/2006/relationships/image" Target="../media/image140.tiff"/><Relationship Id="rId7" Type="http://schemas.openxmlformats.org/officeDocument/2006/relationships/image" Target="../media/image126.tiff"/><Relationship Id="rId12" Type="http://schemas.openxmlformats.org/officeDocument/2006/relationships/image" Target="../media/image131.tiff"/><Relationship Id="rId17" Type="http://schemas.openxmlformats.org/officeDocument/2006/relationships/image" Target="../media/image136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35.tiff"/><Relationship Id="rId20" Type="http://schemas.openxmlformats.org/officeDocument/2006/relationships/image" Target="../media/image13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tiff"/><Relationship Id="rId11" Type="http://schemas.openxmlformats.org/officeDocument/2006/relationships/image" Target="../media/image130.tiff"/><Relationship Id="rId5" Type="http://schemas.openxmlformats.org/officeDocument/2006/relationships/image" Target="../media/image124.tiff"/><Relationship Id="rId15" Type="http://schemas.openxmlformats.org/officeDocument/2006/relationships/image" Target="../media/image134.tiff"/><Relationship Id="rId23" Type="http://schemas.openxmlformats.org/officeDocument/2006/relationships/image" Target="../media/image142.tiff"/><Relationship Id="rId10" Type="http://schemas.openxmlformats.org/officeDocument/2006/relationships/image" Target="../media/image129.tiff"/><Relationship Id="rId19" Type="http://schemas.openxmlformats.org/officeDocument/2006/relationships/image" Target="../media/image138.tiff"/><Relationship Id="rId4" Type="http://schemas.openxmlformats.org/officeDocument/2006/relationships/image" Target="../media/image123.tiff"/><Relationship Id="rId9" Type="http://schemas.openxmlformats.org/officeDocument/2006/relationships/image" Target="../media/image128.tiff"/><Relationship Id="rId14" Type="http://schemas.openxmlformats.org/officeDocument/2006/relationships/image" Target="../media/image133.tiff"/><Relationship Id="rId22" Type="http://schemas.openxmlformats.org/officeDocument/2006/relationships/image" Target="../media/image141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tiff"/><Relationship Id="rId13" Type="http://schemas.openxmlformats.org/officeDocument/2006/relationships/image" Target="../media/image152.tiff"/><Relationship Id="rId18" Type="http://schemas.openxmlformats.org/officeDocument/2006/relationships/image" Target="../media/image157.tiff"/><Relationship Id="rId3" Type="http://schemas.openxmlformats.org/officeDocument/2006/relationships/image" Target="../media/image143.tiff"/><Relationship Id="rId7" Type="http://schemas.openxmlformats.org/officeDocument/2006/relationships/image" Target="../media/image147.tiff"/><Relationship Id="rId12" Type="http://schemas.openxmlformats.org/officeDocument/2006/relationships/image" Target="../media/image151.tiff"/><Relationship Id="rId17" Type="http://schemas.openxmlformats.org/officeDocument/2006/relationships/image" Target="../media/image156.tif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55.tiff"/><Relationship Id="rId20" Type="http://schemas.openxmlformats.org/officeDocument/2006/relationships/image" Target="../media/image15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tiff"/><Relationship Id="rId11" Type="http://schemas.openxmlformats.org/officeDocument/2006/relationships/image" Target="../media/image150.tiff"/><Relationship Id="rId5" Type="http://schemas.openxmlformats.org/officeDocument/2006/relationships/image" Target="../media/image145.tiff"/><Relationship Id="rId15" Type="http://schemas.openxmlformats.org/officeDocument/2006/relationships/image" Target="../media/image154.tiff"/><Relationship Id="rId10" Type="http://schemas.openxmlformats.org/officeDocument/2006/relationships/image" Target="../media/image149.tiff"/><Relationship Id="rId19" Type="http://schemas.openxmlformats.org/officeDocument/2006/relationships/image" Target="../media/image158.tiff"/><Relationship Id="rId4" Type="http://schemas.openxmlformats.org/officeDocument/2006/relationships/image" Target="../media/image144.tiff"/><Relationship Id="rId9" Type="http://schemas.openxmlformats.org/officeDocument/2006/relationships/image" Target="../media/image24.tiff"/><Relationship Id="rId14" Type="http://schemas.openxmlformats.org/officeDocument/2006/relationships/image" Target="../media/image153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tiff"/><Relationship Id="rId13" Type="http://schemas.openxmlformats.org/officeDocument/2006/relationships/image" Target="../media/image166.tiff"/><Relationship Id="rId18" Type="http://schemas.openxmlformats.org/officeDocument/2006/relationships/image" Target="../media/image171.tiff"/><Relationship Id="rId3" Type="http://schemas.openxmlformats.org/officeDocument/2006/relationships/image" Target="../media/image143.tiff"/><Relationship Id="rId7" Type="http://schemas.openxmlformats.org/officeDocument/2006/relationships/image" Target="../media/image162.tiff"/><Relationship Id="rId12" Type="http://schemas.openxmlformats.org/officeDocument/2006/relationships/image" Target="../media/image27.tiff"/><Relationship Id="rId17" Type="http://schemas.openxmlformats.org/officeDocument/2006/relationships/image" Target="../media/image170.tif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69.tiff"/><Relationship Id="rId20" Type="http://schemas.openxmlformats.org/officeDocument/2006/relationships/image" Target="../media/image15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tiff"/><Relationship Id="rId11" Type="http://schemas.openxmlformats.org/officeDocument/2006/relationships/image" Target="../media/image165.tiff"/><Relationship Id="rId5" Type="http://schemas.openxmlformats.org/officeDocument/2006/relationships/image" Target="../media/image161.tiff"/><Relationship Id="rId15" Type="http://schemas.openxmlformats.org/officeDocument/2006/relationships/image" Target="../media/image168.tiff"/><Relationship Id="rId10" Type="http://schemas.openxmlformats.org/officeDocument/2006/relationships/image" Target="../media/image164.tiff"/><Relationship Id="rId19" Type="http://schemas.openxmlformats.org/officeDocument/2006/relationships/image" Target="../media/image172.tiff"/><Relationship Id="rId4" Type="http://schemas.openxmlformats.org/officeDocument/2006/relationships/image" Target="../media/image160.tiff"/><Relationship Id="rId9" Type="http://schemas.openxmlformats.org/officeDocument/2006/relationships/image" Target="../media/image26.tiff"/><Relationship Id="rId14" Type="http://schemas.openxmlformats.org/officeDocument/2006/relationships/image" Target="../media/image167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tiff"/><Relationship Id="rId13" Type="http://schemas.openxmlformats.org/officeDocument/2006/relationships/image" Target="../media/image170.tiff"/><Relationship Id="rId18" Type="http://schemas.openxmlformats.org/officeDocument/2006/relationships/image" Target="../media/image176.tiff"/><Relationship Id="rId3" Type="http://schemas.openxmlformats.org/officeDocument/2006/relationships/image" Target="../media/image26.tiff"/><Relationship Id="rId7" Type="http://schemas.openxmlformats.org/officeDocument/2006/relationships/image" Target="../media/image167.tiff"/><Relationship Id="rId12" Type="http://schemas.openxmlformats.org/officeDocument/2006/relationships/image" Target="../media/image174.tiff"/><Relationship Id="rId17" Type="http://schemas.openxmlformats.org/officeDocument/2006/relationships/image" Target="../media/image175.tif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72.tiff"/><Relationship Id="rId20" Type="http://schemas.openxmlformats.org/officeDocument/2006/relationships/image" Target="../media/image15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tiff"/><Relationship Id="rId11" Type="http://schemas.openxmlformats.org/officeDocument/2006/relationships/image" Target="../media/image173.tiff"/><Relationship Id="rId5" Type="http://schemas.openxmlformats.org/officeDocument/2006/relationships/image" Target="../media/image27.tiff"/><Relationship Id="rId15" Type="http://schemas.openxmlformats.org/officeDocument/2006/relationships/image" Target="../media/image171.tiff"/><Relationship Id="rId10" Type="http://schemas.openxmlformats.org/officeDocument/2006/relationships/image" Target="../media/image28.tiff"/><Relationship Id="rId19" Type="http://schemas.openxmlformats.org/officeDocument/2006/relationships/image" Target="../media/image177.tiff"/><Relationship Id="rId4" Type="http://schemas.openxmlformats.org/officeDocument/2006/relationships/image" Target="../media/image164.tiff"/><Relationship Id="rId9" Type="http://schemas.openxmlformats.org/officeDocument/2006/relationships/image" Target="../media/image169.tiff"/><Relationship Id="rId14" Type="http://schemas.openxmlformats.org/officeDocument/2006/relationships/image" Target="../media/image16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13" Type="http://schemas.openxmlformats.org/officeDocument/2006/relationships/image" Target="../media/image188.jpg"/><Relationship Id="rId3" Type="http://schemas.openxmlformats.org/officeDocument/2006/relationships/image" Target="../media/image178.jpg"/><Relationship Id="rId7" Type="http://schemas.openxmlformats.org/officeDocument/2006/relationships/image" Target="../media/image182.jpg"/><Relationship Id="rId12" Type="http://schemas.openxmlformats.org/officeDocument/2006/relationships/image" Target="../media/image187.jp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9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jpg"/><Relationship Id="rId11" Type="http://schemas.openxmlformats.org/officeDocument/2006/relationships/image" Target="../media/image186.jpg"/><Relationship Id="rId5" Type="http://schemas.openxmlformats.org/officeDocument/2006/relationships/image" Target="../media/image180.jpg"/><Relationship Id="rId15" Type="http://schemas.openxmlformats.org/officeDocument/2006/relationships/image" Target="../media/image190.jpg"/><Relationship Id="rId10" Type="http://schemas.openxmlformats.org/officeDocument/2006/relationships/image" Target="../media/image185.jpg"/><Relationship Id="rId4" Type="http://schemas.openxmlformats.org/officeDocument/2006/relationships/image" Target="../media/image179.jpg"/><Relationship Id="rId9" Type="http://schemas.openxmlformats.org/officeDocument/2006/relationships/image" Target="../media/image184.jpg"/><Relationship Id="rId14" Type="http://schemas.openxmlformats.org/officeDocument/2006/relationships/image" Target="../media/image189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tiff"/><Relationship Id="rId3" Type="http://schemas.openxmlformats.org/officeDocument/2006/relationships/image" Target="../media/image192.tiff"/><Relationship Id="rId7" Type="http://schemas.openxmlformats.org/officeDocument/2006/relationships/image" Target="../media/image196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.tiff"/><Relationship Id="rId5" Type="http://schemas.openxmlformats.org/officeDocument/2006/relationships/image" Target="../media/image194.tiff"/><Relationship Id="rId4" Type="http://schemas.openxmlformats.org/officeDocument/2006/relationships/image" Target="../media/image193.tiff"/><Relationship Id="rId9" Type="http://schemas.openxmlformats.org/officeDocument/2006/relationships/image" Target="../media/image19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4695384" y="3368569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956219" y="253352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4" y="5789401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57" y="4833498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40" y="2991607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4138347" y="3025216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5466961" y="3024528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9" y="1472737"/>
            <a:ext cx="785447" cy="969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457" y="1995967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710" y="387031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90562"/>
              </p:ext>
            </p:extLst>
          </p:nvPr>
        </p:nvGraphicFramePr>
        <p:xfrm>
          <a:off x="2699792" y="1472737"/>
          <a:ext cx="3506424" cy="537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06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2552199170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1706370064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3646394294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cosine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200" dirty="0">
                          <a:latin typeface="+mn-lt"/>
                        </a:rPr>
                        <a:t>Flipped L2 distance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B56D140-18B3-B34C-A61C-7D6A456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02515"/>
              </p:ext>
            </p:extLst>
          </p:nvPr>
        </p:nvGraphicFramePr>
        <p:xfrm>
          <a:off x="6439515" y="1519990"/>
          <a:ext cx="529274" cy="5238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74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Label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pic>
        <p:nvPicPr>
          <p:cNvPr id="34" name="圖片 33">
            <a:extLst>
              <a:ext uri="{FF2B5EF4-FFF2-40B4-BE49-F238E27FC236}">
                <a16:creationId xmlns:a16="http://schemas.microsoft.com/office/drawing/2014/main" id="{E8616608-05E5-A349-905C-627C5F54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069" y="2704853"/>
            <a:ext cx="785447" cy="96927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C79CFD-56E1-D14E-9CBD-54F813575224}"/>
              </a:ext>
            </a:extLst>
          </p:cNvPr>
          <p:cNvSpPr txBox="1"/>
          <p:nvPr/>
        </p:nvSpPr>
        <p:spPr>
          <a:xfrm>
            <a:off x="168837" y="24041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4DA7A6-0594-8A43-A9B2-326925CA28DA}"/>
              </a:ext>
            </a:extLst>
          </p:cNvPr>
          <p:cNvSpPr txBox="1"/>
          <p:nvPr/>
        </p:nvSpPr>
        <p:spPr>
          <a:xfrm>
            <a:off x="107719" y="370103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Flipped </a:t>
            </a:r>
          </a:p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EDEA8D9-4629-3648-B0FE-C282E513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5" y="1758441"/>
            <a:ext cx="888426" cy="1110533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577E868-FBCE-B145-9FEA-9BD1D9459546}"/>
              </a:ext>
            </a:extLst>
          </p:cNvPr>
          <p:cNvSpPr/>
          <p:nvPr/>
        </p:nvSpPr>
        <p:spPr>
          <a:xfrm>
            <a:off x="5599934" y="3549704"/>
            <a:ext cx="1263031" cy="557888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L2R model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09F52B-C72D-C94D-9D65-9AD2B9A8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79553"/>
              </p:ext>
            </p:extLst>
          </p:nvPr>
        </p:nvGraphicFramePr>
        <p:xfrm>
          <a:off x="695015" y="485485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292843E2-D9F0-8A44-AE8A-7C92F17A1EA7}"/>
              </a:ext>
            </a:extLst>
          </p:cNvPr>
          <p:cNvSpPr txBox="1"/>
          <p:nvPr/>
        </p:nvSpPr>
        <p:spPr>
          <a:xfrm>
            <a:off x="876441" y="292704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A6DC2-D6AB-424C-B68F-2E7E5F1EA25E}"/>
              </a:ext>
            </a:extLst>
          </p:cNvPr>
          <p:cNvSpPr txBox="1"/>
          <p:nvPr/>
        </p:nvSpPr>
        <p:spPr>
          <a:xfrm>
            <a:off x="521863" y="5100839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Cosine </a:t>
            </a:r>
          </a:p>
          <a:p>
            <a:pPr algn="ctr"/>
            <a:r>
              <a:rPr lang="en-US" altLang="zh-TW" sz="1400" dirty="0"/>
              <a:t>distance rank </a:t>
            </a:r>
            <a:endParaRPr kumimoji="1" lang="zh-TW" altLang="en-US" sz="1400" dirty="0"/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FFE7A68-8383-794C-848A-63B99BB3295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242086" y="3265598"/>
            <a:ext cx="174" cy="4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B6CAB3F-4266-5E4B-82B6-DE9C758AE17A}"/>
              </a:ext>
            </a:extLst>
          </p:cNvPr>
          <p:cNvSpPr/>
          <p:nvPr/>
        </p:nvSpPr>
        <p:spPr>
          <a:xfrm>
            <a:off x="521863" y="3688294"/>
            <a:ext cx="1440793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4EBCBD0-2747-E344-A7AD-3D235BC385A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234485" y="4339904"/>
            <a:ext cx="7775" cy="37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6AE3FFB-2FD6-A84C-93C7-5DA5311B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90806"/>
              </p:ext>
            </p:extLst>
          </p:nvPr>
        </p:nvGraphicFramePr>
        <p:xfrm>
          <a:off x="3792489" y="3429000"/>
          <a:ext cx="1263030" cy="9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06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63089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34278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32189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9AFE07-B14D-AB45-81E7-DBA4488DD726}"/>
              </a:ext>
            </a:extLst>
          </p:cNvPr>
          <p:cNvSpPr txBox="1"/>
          <p:nvPr/>
        </p:nvSpPr>
        <p:spPr>
          <a:xfrm>
            <a:off x="2252244" y="2001745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ctr" hangingPunct="1"/>
            <a:r>
              <a:rPr lang="en-US" altLang="zh-TW" sz="1400" dirty="0"/>
              <a:t>Calculate Features</a:t>
            </a:r>
            <a:endParaRPr lang="zh-TW" altLang="zh-TW" sz="14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E89B612-9565-324D-A04B-724FFFAA1B2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64751" y="2284950"/>
            <a:ext cx="2459253" cy="1144050"/>
          </a:xfrm>
          <a:prstGeom prst="bentConnector2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79D33EE7-A7E1-DC42-8609-39E4006A96A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80800" y="3578717"/>
            <a:ext cx="1839596" cy="13724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65D2AA9-986F-834A-AA90-36E04A923570}"/>
              </a:ext>
            </a:extLst>
          </p:cNvPr>
          <p:cNvCxnSpPr>
            <a:cxnSpLocks/>
          </p:cNvCxnSpPr>
          <p:nvPr/>
        </p:nvCxnSpPr>
        <p:spPr>
          <a:xfrm>
            <a:off x="6903322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6D8262A-FB02-F644-8194-81986325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6050"/>
              </p:ext>
            </p:extLst>
          </p:nvPr>
        </p:nvGraphicFramePr>
        <p:xfrm>
          <a:off x="7411052" y="377064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2478D8-F509-F24E-A7CE-9D9F7410113D}"/>
              </a:ext>
            </a:extLst>
          </p:cNvPr>
          <p:cNvSpPr txBox="1"/>
          <p:nvPr/>
        </p:nvSpPr>
        <p:spPr>
          <a:xfrm>
            <a:off x="7271785" y="3428834"/>
            <a:ext cx="131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New rank</a:t>
            </a:r>
            <a:endParaRPr kumimoji="1" lang="zh-TW" altLang="en-US" sz="14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FBE032C-DC30-944B-9117-8C5A40CEC96C}"/>
              </a:ext>
            </a:extLst>
          </p:cNvPr>
          <p:cNvCxnSpPr>
            <a:cxnSpLocks/>
          </p:cNvCxnSpPr>
          <p:nvPr/>
        </p:nvCxnSpPr>
        <p:spPr>
          <a:xfrm>
            <a:off x="5095876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Cosine </a:t>
                </a:r>
              </a:p>
              <a:p>
                <a:pPr algn="ctr"/>
                <a:r>
                  <a:rPr lang="en-US" altLang="zh-TW" dirty="0"/>
                  <a:t>distance ranking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72" y="3016913"/>
                <a:ext cx="2045885" cy="830997"/>
              </a:xfrm>
              <a:prstGeom prst="rect">
                <a:avLst/>
              </a:prstGeom>
              <a:blipFill>
                <a:blip r:embed="rId16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Jaccard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93" y="4223488"/>
                <a:ext cx="1154978" cy="848309"/>
              </a:xfrm>
              <a:prstGeom prst="rect">
                <a:avLst/>
              </a:prstGeom>
              <a:blipFill>
                <a:blip r:embed="rId17"/>
                <a:stretch>
                  <a:fillRect t="-1493"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0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61774"/>
              </a:xfrm>
              <a:prstGeom prst="rect">
                <a:avLst/>
              </a:prstGeom>
              <a:blipFill>
                <a:blip r:embed="rId1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09033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final </a:t>
                </a:r>
              </a:p>
              <a:p>
                <a:pPr algn="ctr"/>
                <a:r>
                  <a:rPr lang="en-US" altLang="zh-TW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25" y="4661481"/>
                <a:ext cx="1154977" cy="830997"/>
              </a:xfrm>
              <a:prstGeom prst="rect">
                <a:avLst/>
              </a:prstGeom>
              <a:blipFill>
                <a:blip r:embed="rId19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52401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6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/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Probe </a:t>
                </a:r>
                <a14:m>
                  <m:oMath xmlns:m="http://schemas.openxmlformats.org/officeDocument/2006/math">
                    <m:r>
                      <a:rPr lang="en-US" altLang="zh-TW" sz="1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kumimoji="1" lang="en-US" altLang="zh-TW" sz="1400" dirty="0"/>
              </a:p>
              <a:p>
                <a:pPr algn="ctr"/>
                <a:r>
                  <a:rPr lang="en-US" altLang="zh-TW" sz="1400" dirty="0"/>
                  <a:t>(#379)</a:t>
                </a:r>
                <a:endParaRPr kumimoji="1" lang="en-US" altLang="zh-TW" sz="1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68F1B0-D6D0-E342-93A7-E542F5C94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9" y="2700895"/>
                <a:ext cx="992097" cy="523220"/>
              </a:xfrm>
              <a:prstGeom prst="rect">
                <a:avLst/>
              </a:prstGeom>
              <a:blipFill>
                <a:blip r:embed="rId3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941326" y="2852936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54" y="1511732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05" y="3269851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80062"/>
              </p:ext>
            </p:extLst>
          </p:nvPr>
        </p:nvGraphicFramePr>
        <p:xfrm>
          <a:off x="1537227" y="2217856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5182"/>
              </p:ext>
            </p:extLst>
          </p:nvPr>
        </p:nvGraphicFramePr>
        <p:xfrm>
          <a:off x="1617907" y="2162297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/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Flipped probe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TW" sz="1400" dirty="0"/>
              </a:p>
            </p:txBody>
          </p:sp>
        </mc:Choice>
        <mc:Fallback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EB7F1E2-FB35-4D49-B2D2-65D7F19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11" y="4412818"/>
                <a:ext cx="1650239" cy="307777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Average the vectors</a:t>
            </a:r>
            <a:endParaRPr lang="en-US" altLang="zh-TW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23805" cy="355867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68887" y="663379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6269" y="66213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69958" y="662915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29200" y="662133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83753" y="661209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416041" y="2024338"/>
            <a:ext cx="137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suitable configuration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and</a:t>
            </a:r>
            <a:r>
              <a:rPr lang="zh-TW" altLang="en-US" dirty="0"/>
              <a:t> </a:t>
            </a:r>
            <a:r>
              <a:rPr lang="en-US" altLang="zh-TW" dirty="0"/>
              <a:t>Average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80B4E-46E3-C245-B592-17370DF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451" r="7585" b="1883"/>
          <a:stretch/>
        </p:blipFill>
        <p:spPr>
          <a:xfrm>
            <a:off x="827584" y="1556792"/>
            <a:ext cx="6840760" cy="51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648884"/>
              </p:ext>
            </p:extLst>
          </p:nvPr>
        </p:nvGraphicFramePr>
        <p:xfrm>
          <a:off x="459716" y="2239228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2C8E916C-DEDA-1540-B561-D8E3FED4D977}"/>
              </a:ext>
            </a:extLst>
          </p:cNvPr>
          <p:cNvSpPr txBox="1"/>
          <p:nvPr/>
        </p:nvSpPr>
        <p:spPr>
          <a:xfrm>
            <a:off x="2363309" y="5468960"/>
            <a:ext cx="336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Accuracy of using </a:t>
            </a:r>
            <a:r>
              <a:rPr kumimoji="1" lang="en-US" altLang="zh-TW" sz="1800" dirty="0"/>
              <a:t>Learning to rank to re-rank the list: 83.89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24B9EC8-B45C-894E-A7CA-91EFD08CB8E6}"/>
              </a:ext>
            </a:extLst>
          </p:cNvPr>
          <p:cNvCxnSpPr/>
          <p:nvPr/>
        </p:nvCxnSpPr>
        <p:spPr>
          <a:xfrm>
            <a:off x="3419872" y="4320639"/>
            <a:ext cx="0" cy="114832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9078"/>
              </p:ext>
            </p:extLst>
          </p:nvPr>
        </p:nvGraphicFramePr>
        <p:xfrm>
          <a:off x="394433" y="4221088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79169"/>
              </p:ext>
            </p:extLst>
          </p:nvPr>
        </p:nvGraphicFramePr>
        <p:xfrm>
          <a:off x="394433" y="1998981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65067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041287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Evaluate the influence of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fix the number of nearest neighbors k=10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A733C2-3421-C048-8865-14CE1121C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13B986-2DC8-0048-92E9-AC6B5AF5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Parameter Analysis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929B254-2980-464D-8A65-DE1B3819F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4333360" cy="43333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CFBA767-D8A9-A541-8D58-6090ACF00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90" y="1972225"/>
            <a:ext cx="4333360" cy="43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kumimoji="1" lang="en-US" altLang="zh-TW" dirty="0"/>
              <a:t>Face recognition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Triplet Loss</a:t>
            </a:r>
            <a:r>
              <a:rPr kumimoji="1" lang="en-US" altLang="zh-TW" dirty="0"/>
              <a:t>: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VGGFace (2015)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Facenet (2015)</a:t>
            </a:r>
          </a:p>
          <a:p>
            <a:pPr lvl="1">
              <a:lnSpc>
                <a:spcPts val="3000"/>
              </a:lnSpc>
            </a:pPr>
            <a:r>
              <a:rPr kumimoji="1" lang="en-US" altLang="zh-TW" b="1" dirty="0"/>
              <a:t>Angular/cosine-margin-based Loss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Large-Margin Softmax Loss : L-softmax loss (2016)</a:t>
            </a:r>
          </a:p>
          <a:p>
            <a:pPr lvl="2">
              <a:lnSpc>
                <a:spcPts val="3000"/>
              </a:lnSpc>
            </a:pPr>
            <a:r>
              <a:rPr kumimoji="1" lang="en-US" altLang="zh-TW" dirty="0"/>
              <a:t> A-softmax loss (2017)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5827E6-B9BB-2641-A74E-693FB596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3" y="4509120"/>
            <a:ext cx="6840760" cy="18181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481451-66DB-8E43-A837-EAEC0EC4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99" y="4127992"/>
            <a:ext cx="6454080" cy="27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DB2347B-DFC2-BB40-8460-8D7031F0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1075337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D3B0AAC-EE6B-1F40-860A-F82769DA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4608165"/>
          </a:xfrm>
        </p:spPr>
        <p:txBody>
          <a:bodyPr/>
          <a:lstStyle/>
          <a:p>
            <a:r>
              <a:rPr lang="en-US" altLang="zh-TW" dirty="0"/>
              <a:t>Re-ranking for object retrieval</a:t>
            </a:r>
          </a:p>
          <a:p>
            <a:pPr lvl="1"/>
            <a:r>
              <a:rPr lang="en-US" altLang="zh-TW" b="1" dirty="0"/>
              <a:t>Hello neighbor: accurate object retrieval with k-reciprocal nearest neighbors </a:t>
            </a:r>
            <a:r>
              <a:rPr lang="en-US" altLang="zh-TW" dirty="0"/>
              <a:t>(2011)</a:t>
            </a:r>
          </a:p>
          <a:p>
            <a:pPr lvl="2"/>
            <a:r>
              <a:rPr lang="en-US" altLang="zh-TW" dirty="0"/>
              <a:t>K-reciprocal nearest neighbors</a:t>
            </a:r>
          </a:p>
          <a:p>
            <a:pPr lvl="2"/>
            <a:r>
              <a:rPr lang="en-US" altLang="zh-TW" dirty="0"/>
              <a:t>Using different similarity measures for different parts allows for compensation of the “curse of dimensionality”.</a:t>
            </a:r>
          </a:p>
          <a:p>
            <a:pPr lvl="2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F7BD0F-2BA7-254B-8EE5-77D63888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28" y="3645024"/>
            <a:ext cx="5677569" cy="2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318889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0.8447 </a:t>
                      </a:r>
                      <a:r>
                        <a:rPr lang="en-US" sz="1800" kern="10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0.8648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0.8675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0.8297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0.8351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0.8526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0.0030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0.8614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0.0018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>
            <a:extLst>
              <a:ext uri="{FF2B5EF4-FFF2-40B4-BE49-F238E27FC236}">
                <a16:creationId xmlns:a16="http://schemas.microsoft.com/office/drawing/2014/main" id="{A10FB590-C968-8946-98A7-431996B7008F}"/>
              </a:ext>
            </a:extLst>
          </p:cNvPr>
          <p:cNvSpPr txBox="1"/>
          <p:nvPr/>
        </p:nvSpPr>
        <p:spPr>
          <a:xfrm>
            <a:off x="6667985" y="3899951"/>
            <a:ext cx="203973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proposed method can improve 0.6~1% accuracy.</a:t>
            </a: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260827" y="2589620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3851142" y="2589620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6718405" y="3453474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1967685" y="2586559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311722" y="2263815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164301"/>
              </p:ext>
            </p:extLst>
          </p:nvPr>
        </p:nvGraphicFramePr>
        <p:xfrm>
          <a:off x="4052547" y="20111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403522" y="1939616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5507662" y="3233502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024997" y="4254818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4999349" y="348255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412254" y="1519022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4798357" y="1002099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367437" y="3233502"/>
            <a:ext cx="15095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6611802" y="2586559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6749638" y="2180581"/>
            <a:ext cx="1374641" cy="1637443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2060"/>
              </a:solidFill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6749638" y="1651872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549" y="2112356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6809382" y="2741072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9B7BCF-E0B8-B849-9FCA-CC3D2506036E}"/>
              </a:ext>
            </a:extLst>
          </p:cNvPr>
          <p:cNvSpPr txBox="1"/>
          <p:nvPr/>
        </p:nvSpPr>
        <p:spPr>
          <a:xfrm>
            <a:off x="158466" y="4626976"/>
            <a:ext cx="4228837" cy="1785104"/>
          </a:xfrm>
          <a:prstGeom prst="rect">
            <a:avLst/>
          </a:prstGeom>
          <a:noFill/>
        </p:spPr>
        <p:txBody>
          <a:bodyPr wrap="square" lIns="90000" rtlCol="0" anchor="ctr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 two different face detectors on three benchmarks.</a:t>
            </a:r>
          </a:p>
          <a:p>
            <a:pPr marL="285750" indent="-285750">
              <a:buFont typeface="Wingdings" pitchFamily="2" charset="2"/>
              <a:buChar char="l"/>
            </a:pPr>
            <a:endParaRPr lang="en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Evaluate the performance of face verification.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Provide the suitable preprocessing and postprocessing on different datasets.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61F51E-DAA5-9E45-8E7C-47A52C574689}"/>
              </a:ext>
            </a:extLst>
          </p:cNvPr>
          <p:cNvSpPr txBox="1"/>
          <p:nvPr/>
        </p:nvSpPr>
        <p:spPr>
          <a:xfrm>
            <a:off x="4412254" y="4626976"/>
            <a:ext cx="23888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system achieve zero False Accept in Face verification.</a:t>
            </a:r>
          </a:p>
        </p:txBody>
      </p:sp>
      <p:sp>
        <p:nvSpPr>
          <p:cNvPr id="67" name="標題 1">
            <a:extLst>
              <a:ext uri="{FF2B5EF4-FFF2-40B4-BE49-F238E27FC236}">
                <a16:creationId xmlns:a16="http://schemas.microsoft.com/office/drawing/2014/main" id="{33F3E332-B64E-7D4A-A918-B928934F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Face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413207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112622</TotalTime>
  <Words>3289</Words>
  <Application>Microsoft Macintosh PowerPoint</Application>
  <PresentationFormat>如螢幕大小 (4:3)</PresentationFormat>
  <Paragraphs>998</Paragraphs>
  <Slides>55</Slides>
  <Notes>52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6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Parameter Analysis</vt:lpstr>
      <vt:lpstr>Conclusions and Future Work</vt:lpstr>
      <vt:lpstr>PowerPoint 簡報</vt:lpstr>
      <vt:lpstr>Experiments</vt:lpstr>
      <vt:lpstr>Experiments of face verification (cont.)</vt:lpstr>
      <vt:lpstr>Learning to rank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(cont.)</vt:lpstr>
      <vt:lpstr>Method of Re-ranking</vt:lpstr>
      <vt:lpstr>Method</vt:lpstr>
      <vt:lpstr>Experiments of Face Identification  </vt:lpstr>
      <vt:lpstr>Face Recognition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5037</cp:revision>
  <dcterms:created xsi:type="dcterms:W3CDTF">2008-11-09T17:03:56Z</dcterms:created>
  <dcterms:modified xsi:type="dcterms:W3CDTF">2019-06-18T18:01:15Z</dcterms:modified>
</cp:coreProperties>
</file>